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3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236"/>
  </p:normalViewPr>
  <p:slideViewPr>
    <p:cSldViewPr snapToGrid="0">
      <p:cViewPr varScale="1">
        <p:scale>
          <a:sx n="99" d="100"/>
          <a:sy n="99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CC5E0-A9B3-944E-ADEC-EED3F003FBE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8A42-339C-0F4C-A2ED-0FEBDC13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5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0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6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1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9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5A01-35DF-2F23-755D-3CCBF88A3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189E2-2D4C-9E64-5AFD-5D4D06712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071-141A-04BA-961E-21F56D25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4BF04-3080-3828-E502-196E6FDB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ADD9-93E7-24DD-2B4D-625AC7BF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3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E8F1-9E60-BEF6-BCAC-818DC54D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909CA-89F8-2D8D-CAA7-E2959B2B1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AAEA0-DD9D-79E4-8D78-35425742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3C0F-2AA7-B028-A70A-6F8F3F62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A265-B200-5BE4-2BDF-9389B6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6567F-05ED-920B-622C-E00AA86DC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91610-A432-AE36-AF0C-163EE9DB5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C3BD-1859-E424-62FF-DB8C6538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5AF28-1069-CCE8-EEEC-F495D3B5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4FF07-7C22-5BC7-7E04-46A8191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3118-2335-3227-BDBF-41CA7A90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5F8D-13FC-660A-7DB5-E8139F3C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C823-AC39-E788-7894-D5F0DD8D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99620-D8C3-769C-3A92-C0E16A39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5E1B0-74D3-B4C0-194A-DBD00602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0F92-CABB-4201-4250-DC16B00A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080AB-38D8-AA04-55DE-69968CBE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3788-DB13-C932-DBFE-15CEA70F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C4D8-BB95-6EAE-5834-429702B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02AE-E8A7-6B98-99D9-2D6011E7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16B3-B285-9A12-59AE-FE5C4577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D936-5AAB-A531-ADD2-91B2EF945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C1AAE-4D6A-D309-BF7F-2331B715B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13506-8F7B-EB3D-26CB-54A9FA5E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6A4BE-AF64-9CBE-1119-B9D15C88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E1355-9C95-64D7-551E-B7F73AAA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9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0752-C1F5-0D35-5C7D-39BD0DCF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E468B-83EE-05E5-3A48-FFF4E7C5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BAF2-B989-1D20-40C9-DE1FAA80B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FA968-2062-A65E-4E5C-3AB41E975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BDEB8-1345-41E0-CB0B-FD49E95E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F3787-1E66-D3B7-79FD-02FDBA2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184E9-6D53-76FD-2C73-CBFBB579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47363-B2A0-B893-0B0D-E867E330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4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B8D3-F8A1-844F-8EFA-BD0DF535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66295-2E29-97A0-673F-D41DE721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E681F-A7B0-1155-80E6-B80B8D51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D1402-8398-329B-80CA-6C4ED9C3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2FCD4-2F3C-030E-8FC2-BC1DC484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B7714-43BA-0982-C564-E996BBE6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578F0-2575-35EF-96A9-2ADF1087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1317-71B4-B239-AC3E-3D3BCCB7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6585-C5AD-C973-C7BC-C59E3319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68D00-196C-6383-1018-A2F8AA944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882A6-6E3B-4807-98D8-D9C5C67A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BB1AE-EE86-6DC0-FFD2-16A3A5B0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296B-EF9A-723E-1B80-03FF5932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B158-0D41-4788-8347-3CCEC3F1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AC369-4734-67A0-AC22-D451A87D5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D9E9-CE0E-88ED-7D18-0CAF42CDE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9897D-F4BC-B439-76D0-7024736B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90CF0-2998-1AC8-201F-6BD36A88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8DA61-9199-5A4C-D13B-12161098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875DB-4FA0-4CC0-ABD8-7CC32602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BA70E-518D-879C-87B2-D1A170DD4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E7012-B508-ED6A-2BA7-EFFA6DE64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287FD0-D911-8845-963F-E3F6C6ECC05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68044-55A7-56BF-6625-9C5CD6837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83F-4CBE-CCB4-FB1B-09D28DBE1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5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BE369797-705C-8909-609D-24CB060F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7" r="742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F52A-649C-0149-FA5D-015658EB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 Instance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4FA9-667A-2072-95C7-7864AD96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instance of a class should exist in the system,</a:t>
            </a:r>
          </a:p>
          <a:p>
            <a:r>
              <a:rPr lang="en-US" dirty="0"/>
              <a:t>Private Constructor</a:t>
            </a:r>
          </a:p>
          <a:p>
            <a:endParaRPr lang="en-US" dirty="0"/>
          </a:p>
          <a:p>
            <a:r>
              <a:rPr lang="en-US" dirty="0"/>
              <a:t>Static Instance Variable</a:t>
            </a:r>
          </a:p>
          <a:p>
            <a:endParaRPr lang="en-US" dirty="0"/>
          </a:p>
          <a:p>
            <a:r>
              <a:rPr lang="en-US" dirty="0"/>
              <a:t>Static Access Method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8FDFD-D2E1-3D9B-5D9F-1D71EBB7DF8B}"/>
              </a:ext>
            </a:extLst>
          </p:cNvPr>
          <p:cNvSpPr txBox="1"/>
          <p:nvPr/>
        </p:nvSpPr>
        <p:spPr>
          <a:xfrm>
            <a:off x="3422561" y="2951339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() {} // Private constructor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BAB7D-E430-8258-5EAD-67B685386DA3}"/>
              </a:ext>
            </a:extLst>
          </p:cNvPr>
          <p:cNvSpPr txBox="1"/>
          <p:nvPr/>
        </p:nvSpPr>
        <p:spPr>
          <a:xfrm>
            <a:off x="3422561" y="381662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b="1" dirty="0"/>
              <a:t>instance</a:t>
            </a:r>
            <a:r>
              <a:rPr lang="en-US" dirty="0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3180D-4552-C516-900A-2DB9B4595369}"/>
              </a:ext>
            </a:extLst>
          </p:cNvPr>
          <p:cNvSpPr txBox="1"/>
          <p:nvPr/>
        </p:nvSpPr>
        <p:spPr>
          <a:xfrm>
            <a:off x="2881647" y="4826675"/>
            <a:ext cx="8472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b="1" dirty="0" err="1"/>
              <a:t>getInstance</a:t>
            </a:r>
            <a:r>
              <a:rPr lang="en-US" dirty="0"/>
              <a:t>() {</a:t>
            </a:r>
          </a:p>
          <a:p>
            <a:r>
              <a:rPr lang="en-US" dirty="0"/>
              <a:t>    std::</a:t>
            </a:r>
            <a:r>
              <a:rPr lang="en-US" dirty="0" err="1"/>
              <a:t>lock_guard</a:t>
            </a:r>
            <a:r>
              <a:rPr lang="en-US" dirty="0"/>
              <a:t>&lt;std::mutex&gt; lock(mutex);  // Thread-safe lock</a:t>
            </a:r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       // Lazy initialization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863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65C-E973-6680-5395-DBF7300D2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B6A6-CFEE-8E20-A9FD-5B22BD77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CC6-72CA-E58D-2B1D-FB844F5D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>
                <a:solidFill>
                  <a:srgbClr val="FF0000"/>
                </a:solidFill>
              </a:rPr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7704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0980-5BD3-5D4A-8761-54A837D8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8E0B-D524-30FD-369B-EA4BF7EC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Global Access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F432-AC45-0B5B-4C73-08F3377D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access point to the single instance, typically through the static method </a:t>
            </a:r>
            <a:r>
              <a:rPr lang="en-US" dirty="0" err="1"/>
              <a:t>getInstance</a:t>
            </a:r>
            <a:r>
              <a:rPr lang="en-US" dirty="0"/>
              <a:t>()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1776E-5D04-523F-611D-C4F84F90A13F}"/>
              </a:ext>
            </a:extLst>
          </p:cNvPr>
          <p:cNvSpPr txBox="1"/>
          <p:nvPr/>
        </p:nvSpPr>
        <p:spPr>
          <a:xfrm>
            <a:off x="2881646" y="3816628"/>
            <a:ext cx="8155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* scheduler = </a:t>
            </a:r>
            <a:r>
              <a:rPr lang="en-US" dirty="0" err="1"/>
              <a:t>ExamScheduler</a:t>
            </a:r>
            <a:r>
              <a:rPr lang="en-US" dirty="0"/>
              <a:t>::</a:t>
            </a:r>
            <a:r>
              <a:rPr lang="en-US" dirty="0" err="1"/>
              <a:t>getInstance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76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7AE5-D7DE-C9E0-0D2B-C0824B246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2BAD-24E1-E085-F672-AAB162EA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C5D8-EB2A-4659-1CA9-715214E23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>
                <a:solidFill>
                  <a:srgbClr val="FF0000"/>
                </a:solidFill>
              </a:rPr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120504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B5C9-9577-6EB6-4583-D164E95A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Lazy Initialization (Optional)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93020-2BF7-4DFD-8E8E-CDBAC9C45C51}"/>
              </a:ext>
            </a:extLst>
          </p:cNvPr>
          <p:cNvSpPr txBox="1"/>
          <p:nvPr/>
        </p:nvSpPr>
        <p:spPr>
          <a:xfrm>
            <a:off x="3049072" y="2416557"/>
            <a:ext cx="75373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getInstance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  // Only creates the instance on first request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62F02-B260-F300-0DA4-86ED2282E19B}"/>
              </a:ext>
            </a:extLst>
          </p:cNvPr>
          <p:cNvSpPr txBox="1"/>
          <p:nvPr/>
        </p:nvSpPr>
        <p:spPr>
          <a:xfrm>
            <a:off x="1004552" y="1690688"/>
            <a:ext cx="6964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 only when it’s first requested</a:t>
            </a:r>
          </a:p>
        </p:txBody>
      </p:sp>
    </p:spTree>
    <p:extLst>
      <p:ext uri="{BB962C8B-B14F-4D97-AF65-F5344CB8AC3E}">
        <p14:creationId xmlns:p14="http://schemas.microsoft.com/office/powerpoint/2010/main" val="265815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4B5D1-7A8C-3732-73D9-B9FE3EDB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A0-A912-0A15-33D4-5C383F34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9F3E-BDBB-B642-A9AC-5733BDB98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>
                <a:solidFill>
                  <a:srgbClr val="FF0000"/>
                </a:solidFill>
              </a:rPr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103980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EB52-1C3F-7BE0-4EE9-9851489C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Thread Safety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C457-5F85-4EA9-E182-B7B1A98D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parts of an application may access the Singleton at the same time,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37F0A-8DB5-BEC2-A839-9238A2DD5170}"/>
              </a:ext>
            </a:extLst>
          </p:cNvPr>
          <p:cNvSpPr txBox="1"/>
          <p:nvPr/>
        </p:nvSpPr>
        <p:spPr>
          <a:xfrm>
            <a:off x="1733281" y="3018489"/>
            <a:ext cx="89304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std::mutex mutex;</a:t>
            </a:r>
          </a:p>
          <a:p>
            <a:endParaRPr lang="en-US" dirty="0"/>
          </a:p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getInstance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std::</a:t>
            </a:r>
            <a:r>
              <a:rPr lang="en-US" dirty="0" err="1"/>
              <a:t>lock_guard</a:t>
            </a:r>
            <a:r>
              <a:rPr lang="en-US" dirty="0"/>
              <a:t>&lt;std::mutex&gt; lock(mutex);  // Lock to ensure only one thread can enter</a:t>
            </a:r>
          </a:p>
          <a:p>
            <a:endParaRPr lang="en-US" dirty="0"/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80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9F4C9000-7223-0EDF-A5B0-178EFAD43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2571-F5CF-7BF1-C827-43332A20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Example of Singleton Pattern: University Exam Scheduler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412D7-1DD3-C3C8-C25F-F76C0A5D7E26}"/>
              </a:ext>
            </a:extLst>
          </p:cNvPr>
          <p:cNvSpPr txBox="1"/>
          <p:nvPr/>
        </p:nvSpPr>
        <p:spPr>
          <a:xfrm>
            <a:off x="331631" y="1214170"/>
            <a:ext cx="6098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#include &lt;iostream&gt;</a:t>
            </a:r>
          </a:p>
          <a:p>
            <a:r>
              <a:rPr lang="en-US" sz="1400" dirty="0"/>
              <a:t>#include &lt;mutex&gt;</a:t>
            </a:r>
          </a:p>
          <a:p>
            <a:r>
              <a:rPr lang="en-US" sz="1400" dirty="0"/>
              <a:t>#include &lt;map&gt;</a:t>
            </a:r>
          </a:p>
          <a:p>
            <a:r>
              <a:rPr lang="en-US" sz="1400" dirty="0"/>
              <a:t>#include &lt;string&gt;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37334-F363-4F0F-1615-493BAF7B462F}"/>
              </a:ext>
            </a:extLst>
          </p:cNvPr>
          <p:cNvSpPr txBox="1"/>
          <p:nvPr/>
        </p:nvSpPr>
        <p:spPr>
          <a:xfrm>
            <a:off x="0" y="2168277"/>
            <a:ext cx="998434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</a:t>
            </a:r>
            <a:r>
              <a:rPr lang="en-US" sz="1400" b="1" dirty="0" err="1"/>
              <a:t>ExamScheduler</a:t>
            </a:r>
            <a:r>
              <a:rPr lang="en-US" sz="1400" dirty="0"/>
              <a:t> {</a:t>
            </a:r>
          </a:p>
          <a:p>
            <a:r>
              <a:rPr lang="en-US" sz="1400" dirty="0"/>
              <a:t>private:</a:t>
            </a:r>
          </a:p>
          <a:p>
            <a:r>
              <a:rPr lang="en-US" sz="1400" dirty="0"/>
              <a:t>    static </a:t>
            </a:r>
            <a:r>
              <a:rPr lang="en-US" sz="1400" dirty="0" err="1"/>
              <a:t>ExamScheduler</a:t>
            </a:r>
            <a:r>
              <a:rPr lang="en-US" sz="1400" dirty="0"/>
              <a:t>* </a:t>
            </a:r>
            <a:r>
              <a:rPr lang="en-US" sz="1400" b="1" dirty="0"/>
              <a:t>instance</a:t>
            </a:r>
            <a:r>
              <a:rPr lang="en-US" sz="1400" dirty="0"/>
              <a:t>;  // Static variable to hold the single instance</a:t>
            </a:r>
          </a:p>
          <a:p>
            <a:r>
              <a:rPr lang="en-US" sz="1400" dirty="0"/>
              <a:t>    static std::mutex mutex;         // Mutex to ensure thread safety</a:t>
            </a:r>
          </a:p>
          <a:p>
            <a:r>
              <a:rPr lang="en-US" sz="1400" dirty="0"/>
              <a:t>    std::map&lt;std::string, std::string&gt; </a:t>
            </a:r>
            <a:r>
              <a:rPr lang="en-US" sz="1400" dirty="0" err="1"/>
              <a:t>examSchedule</a:t>
            </a:r>
            <a:r>
              <a:rPr lang="en-US" sz="1400" dirty="0"/>
              <a:t>;  // Holds exam schedules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// Prevents copying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ExamScheduler</a:t>
            </a:r>
            <a:r>
              <a:rPr lang="en-US" sz="1400" dirty="0"/>
              <a:t>(</a:t>
            </a:r>
            <a:r>
              <a:rPr lang="en-US" sz="1400" dirty="0" err="1"/>
              <a:t>ExamScheduler</a:t>
            </a:r>
            <a:r>
              <a:rPr lang="en-US" sz="1400" dirty="0"/>
              <a:t> const&amp;) = </a:t>
            </a:r>
            <a:r>
              <a:rPr lang="en-US" sz="1400" b="1" dirty="0"/>
              <a:t>delete</a:t>
            </a:r>
            <a:r>
              <a:rPr lang="en-US" sz="1400" dirty="0"/>
              <a:t>;</a:t>
            </a:r>
          </a:p>
          <a:p>
            <a:r>
              <a:rPr lang="en-US" sz="1400" dirty="0"/>
              <a:t>    void operator=(</a:t>
            </a:r>
            <a:r>
              <a:rPr lang="en-US" sz="1400" dirty="0" err="1"/>
              <a:t>ExamScheduler</a:t>
            </a:r>
            <a:r>
              <a:rPr lang="en-US" sz="1400" dirty="0"/>
              <a:t> const&amp;) = </a:t>
            </a:r>
            <a:r>
              <a:rPr lang="en-US" sz="1400" b="1" dirty="0"/>
              <a:t>delete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    // Private constructor to prevent external instantiation</a:t>
            </a:r>
          </a:p>
          <a:p>
            <a:r>
              <a:rPr lang="en-US" sz="1400" dirty="0"/>
              <a:t>    </a:t>
            </a:r>
            <a:r>
              <a:rPr lang="en-US" sz="1400" b="1" dirty="0" err="1"/>
              <a:t>ExamScheduler</a:t>
            </a:r>
            <a:r>
              <a:rPr lang="en-US" sz="1400" dirty="0"/>
              <a:t>() {}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E2D4A-48E4-F51C-A713-72431C8019BC}"/>
              </a:ext>
            </a:extLst>
          </p:cNvPr>
          <p:cNvSpPr txBox="1"/>
          <p:nvPr/>
        </p:nvSpPr>
        <p:spPr>
          <a:xfrm>
            <a:off x="125569" y="4803702"/>
            <a:ext cx="102161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public: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// Static method to get the single instance</a:t>
            </a:r>
          </a:p>
          <a:p>
            <a:r>
              <a:rPr lang="en-US" sz="1400" dirty="0"/>
              <a:t>    static </a:t>
            </a:r>
            <a:r>
              <a:rPr lang="en-US" sz="1400" dirty="0" err="1"/>
              <a:t>ExamScheduler</a:t>
            </a:r>
            <a:r>
              <a:rPr lang="en-US" sz="1400" dirty="0"/>
              <a:t>* </a:t>
            </a:r>
            <a:r>
              <a:rPr lang="en-US" sz="1400" b="1" dirty="0" err="1"/>
              <a:t>getInstance</a:t>
            </a:r>
            <a:r>
              <a:rPr lang="en-US" sz="1400" dirty="0"/>
              <a:t>() {</a:t>
            </a:r>
          </a:p>
          <a:p>
            <a:r>
              <a:rPr lang="en-US" sz="1400" dirty="0"/>
              <a:t>        std::</a:t>
            </a:r>
            <a:r>
              <a:rPr lang="en-US" sz="1400" dirty="0" err="1"/>
              <a:t>lock_guard</a:t>
            </a:r>
            <a:r>
              <a:rPr lang="en-US" sz="1400" dirty="0"/>
              <a:t>&lt;std::mutex&gt; lock(mutex);  // Lock for thread safety</a:t>
            </a:r>
          </a:p>
          <a:p>
            <a:r>
              <a:rPr lang="en-US" sz="1400" dirty="0"/>
              <a:t>        if (instance == </a:t>
            </a:r>
            <a:r>
              <a:rPr lang="en-US" sz="1400" dirty="0" err="1"/>
              <a:t>nullptr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instance = new </a:t>
            </a:r>
            <a:r>
              <a:rPr lang="en-US" sz="1400" dirty="0" err="1"/>
              <a:t>ExamScheduler</a:t>
            </a:r>
            <a:r>
              <a:rPr lang="en-US" sz="1400" dirty="0"/>
              <a:t>();       // Lazy initialization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  return instance;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99A-7E42-99DD-F4BB-8B32CB24E0DC}"/>
              </a:ext>
            </a:extLst>
          </p:cNvPr>
          <p:cNvSpPr txBox="1"/>
          <p:nvPr/>
        </p:nvSpPr>
        <p:spPr>
          <a:xfrm>
            <a:off x="6096000" y="1795075"/>
            <a:ext cx="661759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// Method to add an exam</a:t>
            </a:r>
          </a:p>
          <a:p>
            <a:r>
              <a:rPr lang="en-US" sz="1200" dirty="0"/>
              <a:t>    bool </a:t>
            </a:r>
            <a:r>
              <a:rPr lang="en-US" sz="1200" b="1" dirty="0" err="1"/>
              <a:t>addExam</a:t>
            </a:r>
            <a:r>
              <a:rPr lang="en-US" sz="1200" dirty="0"/>
              <a:t>(const std::string&amp; </a:t>
            </a:r>
            <a:r>
              <a:rPr lang="en-US" sz="1200" b="1" dirty="0" err="1"/>
              <a:t>courseCode</a:t>
            </a:r>
            <a:r>
              <a:rPr lang="en-US" sz="1200" dirty="0"/>
              <a:t>, const std::string&amp; </a:t>
            </a:r>
            <a:r>
              <a:rPr lang="en-US" sz="1200" b="1" dirty="0" err="1"/>
              <a:t>timeSlot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std::</a:t>
            </a:r>
            <a:r>
              <a:rPr lang="en-US" sz="1200" dirty="0" err="1"/>
              <a:t>lock_guard</a:t>
            </a:r>
            <a:r>
              <a:rPr lang="en-US" sz="1200" dirty="0"/>
              <a:t>&lt;std::mutex&gt; lock(mutex);  // Lock ensures thread-safe updates</a:t>
            </a:r>
          </a:p>
          <a:p>
            <a:r>
              <a:rPr lang="en-US" sz="1200" dirty="0"/>
              <a:t>        if (</a:t>
            </a:r>
            <a:r>
              <a:rPr lang="en-US" sz="1200" dirty="0" err="1"/>
              <a:t>examSchedule.find</a:t>
            </a:r>
            <a:r>
              <a:rPr lang="en-US" sz="1200" dirty="0"/>
              <a:t>(</a:t>
            </a:r>
            <a:r>
              <a:rPr lang="en-US" sz="1200" dirty="0" err="1"/>
              <a:t>timeSlot</a:t>
            </a:r>
            <a:r>
              <a:rPr lang="en-US" sz="1200" dirty="0"/>
              <a:t>) == </a:t>
            </a:r>
            <a:r>
              <a:rPr lang="en-US" sz="1200" dirty="0" err="1"/>
              <a:t>examSchedule.end</a:t>
            </a:r>
            <a:r>
              <a:rPr lang="en-US" sz="1200" dirty="0"/>
              <a:t>()) 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examSchedule</a:t>
            </a:r>
            <a:r>
              <a:rPr lang="en-US" sz="1200" dirty="0"/>
              <a:t>[</a:t>
            </a:r>
            <a:r>
              <a:rPr lang="en-US" sz="1200" dirty="0" err="1"/>
              <a:t>timeSlot</a:t>
            </a:r>
            <a:r>
              <a:rPr lang="en-US" sz="1200" dirty="0"/>
              <a:t>] = </a:t>
            </a:r>
            <a:r>
              <a:rPr lang="en-US" sz="1200" dirty="0" err="1"/>
              <a:t>courseCode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"Scheduled exam for " &lt;&lt; </a:t>
            </a:r>
            <a:r>
              <a:rPr lang="en-US" sz="1200" dirty="0" err="1"/>
              <a:t>courseCode</a:t>
            </a:r>
            <a:r>
              <a:rPr lang="en-US" sz="1200" dirty="0"/>
              <a:t> &lt;&lt; " at " &lt;&lt; </a:t>
            </a:r>
            <a:r>
              <a:rPr lang="en-US" sz="1200" dirty="0" err="1"/>
              <a:t>timeSlot</a:t>
            </a:r>
            <a:r>
              <a:rPr lang="en-US" sz="1200" dirty="0"/>
              <a:t>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return true;</a:t>
            </a:r>
          </a:p>
          <a:p>
            <a:r>
              <a:rPr lang="en-US" sz="1200" dirty="0"/>
              <a:t>        } else {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"Time slot " &lt;&lt; </a:t>
            </a:r>
            <a:r>
              <a:rPr lang="en-US" sz="1200" dirty="0" err="1"/>
              <a:t>timeSlot</a:t>
            </a:r>
            <a:r>
              <a:rPr lang="en-US" sz="1200" dirty="0"/>
              <a:t> &lt;&lt; " is already booked!"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return false;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// Method to display the schedule</a:t>
            </a:r>
          </a:p>
          <a:p>
            <a:r>
              <a:rPr lang="en-US" sz="1200" dirty="0"/>
              <a:t>    void </a:t>
            </a:r>
            <a:r>
              <a:rPr lang="en-US" sz="1200" b="1" dirty="0" err="1"/>
              <a:t>showSchedule</a:t>
            </a:r>
            <a:r>
              <a:rPr lang="en-US" sz="1200" dirty="0"/>
              <a:t>() {</a:t>
            </a:r>
          </a:p>
          <a:p>
            <a:r>
              <a:rPr lang="en-US" sz="1200" dirty="0"/>
              <a:t>        std::</a:t>
            </a:r>
            <a:r>
              <a:rPr lang="en-US" sz="1200" dirty="0" err="1"/>
              <a:t>cout</a:t>
            </a:r>
            <a:r>
              <a:rPr lang="en-US" sz="1200" dirty="0"/>
              <a:t> &lt;&lt; "Current Exam Schedule:"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for (const auto&amp; entry : </a:t>
            </a:r>
            <a:r>
              <a:rPr lang="en-US" sz="1200" dirty="0" err="1"/>
              <a:t>examSchedule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"Course: " &lt;&lt; </a:t>
            </a:r>
            <a:r>
              <a:rPr lang="en-US" sz="1200" dirty="0" err="1"/>
              <a:t>entry.second</a:t>
            </a:r>
            <a:r>
              <a:rPr lang="en-US" sz="1200" dirty="0"/>
              <a:t> &lt;&lt; " - Time Slot: " &lt;&lt; </a:t>
            </a:r>
            <a:r>
              <a:rPr lang="en-US" sz="1200" dirty="0" err="1"/>
              <a:t>entry.first</a:t>
            </a:r>
            <a:r>
              <a:rPr lang="en-US" sz="1200" dirty="0"/>
              <a:t>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};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EE5A9-4119-6A66-8066-BCA3ECD8BA02}"/>
              </a:ext>
            </a:extLst>
          </p:cNvPr>
          <p:cNvSpPr txBox="1"/>
          <p:nvPr/>
        </p:nvSpPr>
        <p:spPr>
          <a:xfrm>
            <a:off x="6096000" y="6166015"/>
            <a:ext cx="6368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ExamScheduler</a:t>
            </a:r>
            <a:r>
              <a:rPr lang="en-US" dirty="0"/>
              <a:t>::instance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r>
              <a:rPr lang="en-US" dirty="0"/>
              <a:t>std::mutex </a:t>
            </a:r>
            <a:r>
              <a:rPr lang="en-US" dirty="0" err="1"/>
              <a:t>ExamScheduler</a:t>
            </a:r>
            <a:r>
              <a:rPr lang="en-US" dirty="0"/>
              <a:t>::mutex;</a:t>
            </a:r>
          </a:p>
        </p:txBody>
      </p:sp>
    </p:spTree>
    <p:extLst>
      <p:ext uri="{BB962C8B-B14F-4D97-AF65-F5344CB8AC3E}">
        <p14:creationId xmlns:p14="http://schemas.microsoft.com/office/powerpoint/2010/main" val="280592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6466-D89E-A3C9-B6EE-536E1BDD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72ACB-71EE-6D73-0742-A744127F30CB}"/>
              </a:ext>
            </a:extLst>
          </p:cNvPr>
          <p:cNvSpPr txBox="1"/>
          <p:nvPr/>
        </p:nvSpPr>
        <p:spPr>
          <a:xfrm>
            <a:off x="3046926" y="2612702"/>
            <a:ext cx="8306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// Access the Singleton instance</a:t>
            </a:r>
          </a:p>
          <a:p>
            <a:r>
              <a:rPr lang="en-US" dirty="0"/>
              <a:t>    </a:t>
            </a:r>
            <a:r>
              <a:rPr lang="en-US" dirty="0" err="1"/>
              <a:t>ExamScheduler</a:t>
            </a:r>
            <a:r>
              <a:rPr lang="en-US" dirty="0"/>
              <a:t>* scheduler = </a:t>
            </a:r>
            <a:r>
              <a:rPr lang="en-US" dirty="0" err="1"/>
              <a:t>ExamScheduler</a:t>
            </a:r>
            <a:r>
              <a:rPr lang="en-US" dirty="0"/>
              <a:t>::</a:t>
            </a:r>
            <a:r>
              <a:rPr lang="en-US" dirty="0" err="1"/>
              <a:t>getInstance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// Add and display exams</a:t>
            </a:r>
          </a:p>
          <a:p>
            <a:r>
              <a:rPr lang="en-US" dirty="0"/>
              <a:t>    scheduler-&gt;</a:t>
            </a:r>
            <a:r>
              <a:rPr lang="en-US" dirty="0" err="1"/>
              <a:t>addExam</a:t>
            </a:r>
            <a:r>
              <a:rPr lang="en-US" dirty="0"/>
              <a:t>("CS101", "09:00 AM");</a:t>
            </a:r>
          </a:p>
          <a:p>
            <a:r>
              <a:rPr lang="en-US" dirty="0"/>
              <a:t>    scheduler-&gt;</a:t>
            </a:r>
            <a:r>
              <a:rPr lang="en-US" dirty="0" err="1"/>
              <a:t>addExam</a:t>
            </a:r>
            <a:r>
              <a:rPr lang="en-US" dirty="0"/>
              <a:t>("MATH101", "11:00 AM");</a:t>
            </a:r>
          </a:p>
          <a:p>
            <a:r>
              <a:rPr lang="en-US" dirty="0"/>
              <a:t>    scheduler-&gt;</a:t>
            </a:r>
            <a:r>
              <a:rPr lang="en-US" dirty="0" err="1"/>
              <a:t>showSchedule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567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243F-291E-F2C8-1B1B-11F02025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5FFEED52-FD1C-8B83-6456-6BC78BAA8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386641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95EFE-2CEB-3EC8-D694-3B9F14C8A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97" y="0"/>
            <a:ext cx="9405604" cy="68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F48885-BBBD-2153-C93F-83C5FA31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087" y="643466"/>
            <a:ext cx="76578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EB5398B-AD78-1CF4-5411-87A3060E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7" y="643466"/>
            <a:ext cx="819274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6F7BB-487E-271C-EAFF-EBCFC208831F}"/>
              </a:ext>
            </a:extLst>
          </p:cNvPr>
          <p:cNvSpPr txBox="1"/>
          <p:nvPr/>
        </p:nvSpPr>
        <p:spPr>
          <a:xfrm>
            <a:off x="7402133" y="2075575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private static Singleton </a:t>
            </a:r>
            <a:r>
              <a:rPr lang="en-US" b="1" dirty="0" err="1"/>
              <a:t>onlyInstance</a:t>
            </a:r>
            <a:r>
              <a:rPr lang="en-US" b="1" dirty="0"/>
              <a:t> = null;</a:t>
            </a:r>
          </a:p>
        </p:txBody>
      </p:sp>
    </p:spTree>
    <p:extLst>
      <p:ext uri="{BB962C8B-B14F-4D97-AF65-F5344CB8AC3E}">
        <p14:creationId xmlns:p14="http://schemas.microsoft.com/office/powerpoint/2010/main" val="8181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468AA3-D419-5162-8E2C-9279AC5E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4" y="0"/>
            <a:ext cx="993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304A4C-D65B-E427-D38F-6E208F209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8994" y="643466"/>
            <a:ext cx="80740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9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EDD3CD-1156-CDF1-9C81-80C75565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8" y="643466"/>
            <a:ext cx="80159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CFA34C84-A15B-7BB2-8156-E7235510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87" r="28663"/>
          <a:stretch/>
        </p:blipFill>
        <p:spPr>
          <a:xfrm>
            <a:off x="4080410" y="1627113"/>
            <a:ext cx="4031180" cy="4031182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6A7A3-B966-49A3-6635-F14A6281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" r="1396" b="-3"/>
          <a:stretch/>
        </p:blipFill>
        <p:spPr>
          <a:xfrm>
            <a:off x="400637" y="346364"/>
            <a:ext cx="1973770" cy="197377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A3BB9-72B1-5897-686C-BD9DA37D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59" y="602155"/>
            <a:ext cx="2501750" cy="1462188"/>
          </a:xfrm>
          <a:prstGeom prst="rect">
            <a:avLst/>
          </a:prstGeom>
          <a:effectLst>
            <a:softEdge rad="6277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943A8-5A15-D05E-8F9B-ADF58AE6C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8" y="5211853"/>
            <a:ext cx="1966919" cy="1439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F91E5-C18E-F78F-AC01-14A439263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489" y="5637513"/>
            <a:ext cx="2793121" cy="1014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3EA4E-834A-9C1B-1A27-41CFFDB2CB55}"/>
              </a:ext>
            </a:extLst>
          </p:cNvPr>
          <p:cNvSpPr txBox="1"/>
          <p:nvPr/>
        </p:nvSpPr>
        <p:spPr>
          <a:xfrm>
            <a:off x="4080410" y="124691"/>
            <a:ext cx="403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Mid-term Exams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735274-0FB0-C7B0-878F-836C61CC3501}"/>
              </a:ext>
            </a:extLst>
          </p:cNvPr>
          <p:cNvCxnSpPr/>
          <p:nvPr/>
        </p:nvCxnSpPr>
        <p:spPr>
          <a:xfrm>
            <a:off x="2064327" y="2064343"/>
            <a:ext cx="2016083" cy="1364657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2F0BE9-9238-B9C1-88F5-E631F0B575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90948" y="3429000"/>
            <a:ext cx="2689462" cy="1782853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1F2A50-91B8-33AB-DE48-D5F01F412E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111589" y="2064343"/>
            <a:ext cx="2603045" cy="1578361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191A09-C9E5-F5FD-275C-643C0419B78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111588" y="3612052"/>
            <a:ext cx="2489462" cy="2025461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Explosion 1 23">
            <a:extLst>
              <a:ext uri="{FF2B5EF4-FFF2-40B4-BE49-F238E27FC236}">
                <a16:creationId xmlns:a16="http://schemas.microsoft.com/office/drawing/2014/main" id="{7A1CD0D7-2AF9-FC0C-22F2-BB6251BDAD3D}"/>
              </a:ext>
            </a:extLst>
          </p:cNvPr>
          <p:cNvSpPr/>
          <p:nvPr/>
        </p:nvSpPr>
        <p:spPr>
          <a:xfrm>
            <a:off x="3366655" y="1627113"/>
            <a:ext cx="5694218" cy="451750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5452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55343-9929-1E5F-236F-8983848F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5A2D9588-DBC2-2892-D96D-D9487D94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87" r="28663"/>
          <a:stretch/>
        </p:blipFill>
        <p:spPr>
          <a:xfrm>
            <a:off x="4548001" y="3008720"/>
            <a:ext cx="2923063" cy="2923064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4F943-F594-A088-72D8-4E42F001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" r="1396" b="-3"/>
          <a:stretch/>
        </p:blipFill>
        <p:spPr>
          <a:xfrm>
            <a:off x="400637" y="346364"/>
            <a:ext cx="1973770" cy="197377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A6579-074D-E774-1C32-F10E398D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59" y="602155"/>
            <a:ext cx="2501750" cy="1462188"/>
          </a:xfrm>
          <a:prstGeom prst="rect">
            <a:avLst/>
          </a:prstGeom>
          <a:effectLst>
            <a:softEdge rad="6277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01C8A-2337-11FC-2CDF-D6D3D772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8" y="5211853"/>
            <a:ext cx="1966919" cy="1439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0F441-C133-8380-598B-1437DF9C9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489" y="5637513"/>
            <a:ext cx="2793121" cy="1014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9C410-08CE-4826-C460-BE158821B657}"/>
              </a:ext>
            </a:extLst>
          </p:cNvPr>
          <p:cNvSpPr txBox="1"/>
          <p:nvPr/>
        </p:nvSpPr>
        <p:spPr>
          <a:xfrm>
            <a:off x="4080410" y="124691"/>
            <a:ext cx="403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Exam Scheduler</a:t>
            </a: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F2DF65-C0A9-A1BD-6D2D-6B94708D3BD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064327" y="478634"/>
            <a:ext cx="2016083" cy="158570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FF2ED-55E5-C3E0-6EE5-D6B20E2F1114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1390948" y="478634"/>
            <a:ext cx="2689462" cy="473321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C8B63D-057B-F75A-82B4-DE2570EA20CD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8111589" y="478634"/>
            <a:ext cx="1352170" cy="854615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17DEFE-E9C0-3F8E-1F04-51361DC70273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flipH="1" flipV="1">
            <a:off x="8111589" y="478634"/>
            <a:ext cx="2489461" cy="515887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997B3-72A5-9FFC-5722-BED45BAAB3A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090773" y="832577"/>
            <a:ext cx="5227" cy="2176143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55EA57-0F3A-6A47-CCFB-5D651A5A8E91}"/>
              </a:ext>
            </a:extLst>
          </p:cNvPr>
          <p:cNvSpPr txBox="1"/>
          <p:nvPr/>
        </p:nvSpPr>
        <p:spPr>
          <a:xfrm>
            <a:off x="5128971" y="0"/>
            <a:ext cx="200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View and Manage</a:t>
            </a:r>
          </a:p>
        </p:txBody>
      </p:sp>
    </p:spTree>
    <p:extLst>
      <p:ext uri="{BB962C8B-B14F-4D97-AF65-F5344CB8AC3E}">
        <p14:creationId xmlns:p14="http://schemas.microsoft.com/office/powerpoint/2010/main" val="11137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1489A5-B346-FB82-A822-C478EB93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644F8292-2905-207F-25AF-16747D576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89EE72-48C2-E808-321F-3E77F416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86" y="0"/>
            <a:ext cx="648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1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B612-A764-D776-BB6C-3B250C64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D430-E2DE-9CED-6B83-1083D0B0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8501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BD81-71E4-3A8B-77CF-98F2F434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8C7C-7626-331F-CC78-897ED1B6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7B6F-4D46-A3F5-97D1-6951899F4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237277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813</Words>
  <Application>Microsoft Macintosh PowerPoint</Application>
  <PresentationFormat>Widescreen</PresentationFormat>
  <Paragraphs>145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 Pattern</vt:lpstr>
      <vt:lpstr>Singleton Pattern</vt:lpstr>
      <vt:lpstr>Single Instance</vt:lpstr>
      <vt:lpstr>Singleton Pattern</vt:lpstr>
      <vt:lpstr>Global Access Point</vt:lpstr>
      <vt:lpstr>Singleton Pattern</vt:lpstr>
      <vt:lpstr>Lazy Initialization (Optional)</vt:lpstr>
      <vt:lpstr>Singleton Pattern</vt:lpstr>
      <vt:lpstr>Thread Safety</vt:lpstr>
      <vt:lpstr>PowerPoint Presentation</vt:lpstr>
      <vt:lpstr>Example of Singleton Pattern: University Exam Scheduler</vt:lpstr>
      <vt:lpstr>Main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68</cp:revision>
  <dcterms:created xsi:type="dcterms:W3CDTF">2024-10-28T15:42:49Z</dcterms:created>
  <dcterms:modified xsi:type="dcterms:W3CDTF">2024-10-30T17:19:08Z</dcterms:modified>
</cp:coreProperties>
</file>